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140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8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6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4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6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4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3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8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8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4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3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7BB50-48BB-4CA4-88D2-7F4BD733D0A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1B1BD-26C5-4E37-B3B1-6CFF8494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8077200" cy="207645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Network Architecture, Cooperation and Punishment in Public Good Experiments</a:t>
            </a:r>
            <a:endParaRPr lang="en-US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505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Jeffrey </a:t>
            </a:r>
            <a:r>
              <a:rPr lang="en-US" b="1" dirty="0">
                <a:solidFill>
                  <a:srgbClr val="0070C0"/>
                </a:solidFill>
              </a:rPr>
              <a:t>Carpenter </a:t>
            </a:r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</a:rPr>
              <a:t>Shachar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Kariv</a:t>
            </a:r>
            <a:r>
              <a:rPr lang="en-US" b="1" dirty="0" smtClean="0">
                <a:solidFill>
                  <a:srgbClr val="0070C0"/>
                </a:solidFill>
              </a:rPr>
              <a:t>     Andrew </a:t>
            </a:r>
            <a:r>
              <a:rPr lang="en-US" b="1" dirty="0" err="1">
                <a:solidFill>
                  <a:srgbClr val="0070C0"/>
                </a:solidFill>
              </a:rPr>
              <a:t>Schotter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Review of Economic Design (2010)</a:t>
            </a:r>
          </a:p>
          <a:p>
            <a:r>
              <a:rPr lang="en-US" i="1" dirty="0" smtClean="0">
                <a:latin typeface="Comic Sans MS" panose="030F0702030302020204" pitchFamily="66" charset="0"/>
              </a:rPr>
              <a:t>Special Issue in Honor of Leonid </a:t>
            </a:r>
            <a:r>
              <a:rPr lang="en-US" i="1" dirty="0" err="1" smtClean="0">
                <a:latin typeface="Comic Sans MS" panose="030F0702030302020204" pitchFamily="66" charset="0"/>
              </a:rPr>
              <a:t>Hurwicz</a:t>
            </a:r>
            <a:endParaRPr lang="en-US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46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Public goods game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Punishment cannot deter free-riding under any networks architecture.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This follows by Backward Induction.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Experiment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Done at NYU and </a:t>
            </a:r>
            <a:r>
              <a:rPr lang="en-US" dirty="0" smtClean="0"/>
              <a:t>UC </a:t>
            </a:r>
            <a:r>
              <a:rPr lang="en-US" dirty="0" smtClean="0"/>
              <a:t>Berkeley</a:t>
            </a:r>
          </a:p>
          <a:p>
            <a:r>
              <a:rPr lang="en-US" dirty="0" smtClean="0"/>
              <a:t>Undergraduate students with no prior experience in these types of experiments</a:t>
            </a:r>
          </a:p>
          <a:p>
            <a:r>
              <a:rPr lang="en-US" dirty="0" smtClean="0"/>
              <a:t>y = 25; </a:t>
            </a:r>
            <a:r>
              <a:rPr lang="en-US" dirty="0" smtClean="0">
                <a:sym typeface="Symbol"/>
              </a:rPr>
              <a:t> = 0.4 and c = 0.5. </a:t>
            </a:r>
          </a:p>
          <a:p>
            <a:r>
              <a:rPr lang="en-US" dirty="0" smtClean="0">
                <a:sym typeface="Symbol"/>
              </a:rPr>
              <a:t>Participation fee = $5</a:t>
            </a:r>
          </a:p>
          <a:p>
            <a:r>
              <a:rPr lang="en-US" dirty="0" smtClean="0">
                <a:sym typeface="Symbol"/>
              </a:rPr>
              <a:t>Each session had 15 rounds and the network was held constant in each session</a:t>
            </a:r>
          </a:p>
          <a:p>
            <a:r>
              <a:rPr lang="en-US" dirty="0" smtClean="0">
                <a:sym typeface="Symbol"/>
              </a:rPr>
              <a:t>Same was true for subject </a:t>
            </a:r>
            <a:r>
              <a:rPr lang="en-US" dirty="0" smtClean="0">
                <a:sym typeface="Symbol"/>
              </a:rPr>
              <a:t>type </a:t>
            </a:r>
            <a:r>
              <a:rPr lang="en-US" dirty="0" smtClean="0">
                <a:sym typeface="Symbol"/>
              </a:rPr>
              <a:t>(A, B, C, 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5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Experiment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In each round the 4 person network was formed randomly by drawing one person from each of the 4 types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At the end of </a:t>
            </a:r>
            <a:r>
              <a:rPr lang="en-US" dirty="0" smtClean="0">
                <a:solidFill>
                  <a:srgbClr val="00B050"/>
                </a:solidFill>
              </a:rPr>
              <a:t>Stage 1</a:t>
            </a:r>
            <a:r>
              <a:rPr lang="en-US" dirty="0" smtClean="0"/>
              <a:t>, subjects knew the contributions of the persons they were connected to and total group contribution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At the end of </a:t>
            </a:r>
            <a:r>
              <a:rPr lang="en-US" dirty="0" smtClean="0">
                <a:solidFill>
                  <a:srgbClr val="00B050"/>
                </a:solidFill>
              </a:rPr>
              <a:t>Stage 2</a:t>
            </a:r>
            <a:r>
              <a:rPr lang="en-US" dirty="0" smtClean="0"/>
              <a:t> they knew their total payoff net of all punishment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9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Experimental design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5105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0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Q</a:t>
            </a:r>
            <a:r>
              <a:rPr lang="en-US" b="1" dirty="0" smtClean="0">
                <a:solidFill>
                  <a:srgbClr val="0070C0"/>
                </a:solidFill>
              </a:rPr>
              <a:t>uestions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B050"/>
                </a:solidFill>
              </a:rPr>
              <a:t>Completeness:</a:t>
            </a:r>
            <a:r>
              <a:rPr lang="en-US" dirty="0" smtClean="0"/>
              <a:t> Compare [1] to the undirected circle [3] and undirected star [4]. The last 2 are both connected and undirected, but </a:t>
            </a:r>
            <a:r>
              <a:rPr lang="en-US" i="1" dirty="0" smtClean="0"/>
              <a:t>incomplete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B050"/>
                </a:solidFill>
              </a:rPr>
              <a:t>Connectedness:</a:t>
            </a:r>
            <a:r>
              <a:rPr lang="en-US" dirty="0" smtClean="0"/>
              <a:t> Compare directed circle [2] to line [6], because removing one link makes the circle </a:t>
            </a:r>
            <a:r>
              <a:rPr lang="en-US" i="1" dirty="0" smtClean="0"/>
              <a:t>disconnected</a:t>
            </a:r>
            <a:r>
              <a:rPr lang="en-US" dirty="0" smtClean="0"/>
              <a:t>. Compare [2] to disconnected directed circle [7] and undirected circle [3] to disconnected undirected circle [8].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3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Networks: 1-4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95438"/>
            <a:ext cx="4343400" cy="465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95439"/>
            <a:ext cx="4419600" cy="465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35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Networks: 5-8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81150"/>
            <a:ext cx="41910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81151"/>
            <a:ext cx="44196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0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Questions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B050"/>
                </a:solidFill>
              </a:rPr>
              <a:t>Directedness:</a:t>
            </a:r>
            <a:r>
              <a:rPr lang="en-US" dirty="0" smtClean="0"/>
              <a:t> Compare directed and undirected circles [2] and [3] and stars [5] and [4]. Compare disconnected directed and undirected circles [7] and [8].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B050"/>
                </a:solidFill>
              </a:rPr>
              <a:t>Degree:</a:t>
            </a:r>
            <a:r>
              <a:rPr lang="en-US" dirty="0" smtClean="0"/>
              <a:t> Test whether subjects who have same in-degree and out-degree behave differently in different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4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Results: Contributions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a great deal of variation in contribution depending on the network </a:t>
            </a:r>
          </a:p>
          <a:p>
            <a:r>
              <a:rPr lang="en-US" dirty="0" smtClean="0"/>
              <a:t>Connected networks within which everyone is monitored have significantly higher contributions (5 tokens more or 20% more) than disconnected networks.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Complete network no different from other connected networks.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No difference in other properties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4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Results: Punishment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punishment is used to maintain or increase contributions in directed networks</a:t>
            </a:r>
          </a:p>
          <a:p>
            <a:r>
              <a:rPr lang="en-US" dirty="0" smtClean="0"/>
              <a:t>Completeness and directedness play a role in punishment: In the complete network where policing free-riding is decentralized, sanctions are low. In the directed network, where only one person must sanction, they are high.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Punishing involves coordination issues.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2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Motivation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Can self interested individuals cooperate to achieve socially efficient outcomes?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Typical </a:t>
            </a:r>
            <a:r>
              <a:rPr lang="en-US" dirty="0" smtClean="0"/>
              <a:t>public goods experiments find </a:t>
            </a:r>
            <a:r>
              <a:rPr lang="en-US" dirty="0" smtClean="0"/>
              <a:t>provision </a:t>
            </a:r>
            <a:r>
              <a:rPr lang="en-US" dirty="0" smtClean="0"/>
              <a:t>to be</a:t>
            </a:r>
            <a:r>
              <a:rPr lang="en-US" dirty="0" smtClean="0"/>
              <a:t> </a:t>
            </a:r>
            <a:r>
              <a:rPr lang="en-US" i="1" dirty="0" smtClean="0"/>
              <a:t>low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B050"/>
                </a:solidFill>
              </a:rPr>
              <a:t>Fehr and </a:t>
            </a:r>
            <a:r>
              <a:rPr lang="en-US" dirty="0" err="1" smtClean="0">
                <a:solidFill>
                  <a:srgbClr val="00B050"/>
                </a:solidFill>
              </a:rPr>
              <a:t>Gachter</a:t>
            </a:r>
            <a:r>
              <a:rPr lang="en-US" dirty="0" smtClean="0">
                <a:solidFill>
                  <a:srgbClr val="00B050"/>
                </a:solidFill>
              </a:rPr>
              <a:t> (2000): </a:t>
            </a:r>
            <a:r>
              <a:rPr lang="en-US" dirty="0" smtClean="0"/>
              <a:t>If contributions can be monitored and those not contributing punishable, </a:t>
            </a:r>
            <a:r>
              <a:rPr lang="en-US" i="1" dirty="0" smtClean="0"/>
              <a:t>provision is high</a:t>
            </a:r>
            <a:r>
              <a:rPr lang="en-US" dirty="0" smtClean="0"/>
              <a:t>!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This strand of literature assumes </a:t>
            </a:r>
            <a:r>
              <a:rPr lang="en-US" dirty="0" smtClean="0">
                <a:solidFill>
                  <a:srgbClr val="00B050"/>
                </a:solidFill>
              </a:rPr>
              <a:t>full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5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Results: Efficiency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Connected networks are the most efficient while disconnected networks are the least. 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Adding or removing edges does not necessarily increase or decrease </a:t>
            </a:r>
            <a:r>
              <a:rPr lang="en-US" dirty="0" smtClean="0"/>
              <a:t>efficiency.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Complete network is better for efficiency since it introduces the possibility of free </a:t>
            </a:r>
            <a:r>
              <a:rPr lang="en-US" dirty="0" err="1" smtClean="0"/>
              <a:t>rd</a:t>
            </a:r>
            <a:r>
              <a:rPr lang="en-US" dirty="0" smtClean="0"/>
              <a:t>==</a:t>
            </a:r>
            <a:r>
              <a:rPr lang="en-US" dirty="0" err="1" smtClean="0"/>
              <a:t>iding</a:t>
            </a:r>
            <a:r>
              <a:rPr lang="en-US" dirty="0" smtClean="0"/>
              <a:t> in punishment.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9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Results: Summing up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i="1" dirty="0" smtClean="0"/>
              <a:t>“Optimal” number of edges in this game?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00B050"/>
                </a:solidFill>
              </a:rPr>
              <a:t>Based on the results and using efficiency as a criteria, 1-4 edges are good (too few edges), same for 9-12 edges. 5-8 edges is not good (too much punishment relative to contributions).</a:t>
            </a:r>
          </a:p>
          <a:p>
            <a:pPr marL="0" indent="0">
              <a:buNone/>
            </a:pPr>
            <a:endParaRPr lang="en-US" sz="1400" i="1" dirty="0" smtClean="0">
              <a:solidFill>
                <a:srgbClr val="00B050"/>
              </a:solidFill>
            </a:endParaRPr>
          </a:p>
          <a:p>
            <a:r>
              <a:rPr lang="en-US" sz="3000" b="1" dirty="0"/>
              <a:t>Take away</a:t>
            </a:r>
            <a:r>
              <a:rPr lang="en-US" sz="3000" dirty="0"/>
              <a:t>: 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00B050"/>
                </a:solidFill>
              </a:rPr>
              <a:t>Network architecture matters for behavior and outcomes in public goods experiments. Connectedness is particularly important for desirable </a:t>
            </a:r>
            <a:r>
              <a:rPr lang="en-US" sz="2600" i="1" dirty="0" smtClean="0">
                <a:solidFill>
                  <a:srgbClr val="00B050"/>
                </a:solidFill>
              </a:rPr>
              <a:t>outcomes.</a:t>
            </a:r>
            <a:endParaRPr lang="en-US" sz="2600" i="1" dirty="0">
              <a:solidFill>
                <a:srgbClr val="00B050"/>
              </a:solidFill>
            </a:endParaRPr>
          </a:p>
          <a:p>
            <a:endParaRPr lang="en-US" sz="21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C00000"/>
                </a:solidFill>
                <a:latin typeface="Agency FB" pitchFamily="34" charset="0"/>
              </a:rPr>
              <a:t>Thank you</a:t>
            </a:r>
            <a:br>
              <a:rPr lang="en-US" sz="8000" b="1" dirty="0">
                <a:solidFill>
                  <a:srgbClr val="C00000"/>
                </a:solidFill>
                <a:latin typeface="Agency FB" pitchFamily="34" charset="0"/>
              </a:rPr>
            </a:b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  <a:endParaRPr lang="en-US" sz="6000" b="1" dirty="0">
              <a:solidFill>
                <a:srgbClr val="C000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17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Motivation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practice, individuals are bound by a social network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   </a:t>
            </a:r>
            <a:r>
              <a:rPr lang="en-US" sz="2800" dirty="0" smtClean="0">
                <a:sym typeface="Symbol"/>
              </a:rPr>
              <a:t>	 </a:t>
            </a:r>
            <a:r>
              <a:rPr lang="en-US" sz="2800" dirty="0" smtClean="0">
                <a:solidFill>
                  <a:srgbClr val="00B050"/>
                </a:solidFill>
                <a:sym typeface="Symbol"/>
              </a:rPr>
              <a:t>Monitoring can only be partial!</a:t>
            </a:r>
          </a:p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Questions</a:t>
            </a:r>
          </a:p>
          <a:p>
            <a:pPr lvl="1"/>
            <a:r>
              <a:rPr lang="en-US" dirty="0" smtClean="0">
                <a:sym typeface="Symbol"/>
              </a:rPr>
              <a:t>Can partial monitoring restore cooperation?</a:t>
            </a:r>
          </a:p>
          <a:p>
            <a:pPr lvl="1"/>
            <a:r>
              <a:rPr lang="en-US" dirty="0" smtClean="0">
                <a:sym typeface="Symbol"/>
              </a:rPr>
              <a:t>Does the network structure matter?</a:t>
            </a:r>
          </a:p>
          <a:p>
            <a:pPr lvl="1"/>
            <a:r>
              <a:rPr lang="en-US" dirty="0" smtClean="0">
                <a:sym typeface="Symbol"/>
              </a:rPr>
              <a:t>If so, how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in terms of </a:t>
            </a:r>
            <a:r>
              <a:rPr lang="en-US" i="1" dirty="0" smtClean="0">
                <a:sym typeface="Symbol"/>
              </a:rPr>
              <a:t>provision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punishment</a:t>
            </a:r>
            <a:r>
              <a:rPr lang="en-US" dirty="0" smtClean="0">
                <a:sym typeface="Symbol"/>
              </a:rPr>
              <a:t> and </a:t>
            </a:r>
            <a:r>
              <a:rPr lang="en-US" i="1" dirty="0" smtClean="0">
                <a:sym typeface="Symbol"/>
              </a:rPr>
              <a:t>efficiency</a:t>
            </a:r>
            <a:r>
              <a:rPr lang="en-US" dirty="0" smtClean="0">
                <a:sym typeface="Symbol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7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Networks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8 different 4 person networks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3 global properties: </a:t>
            </a:r>
            <a:r>
              <a:rPr lang="en-US" dirty="0" smtClean="0">
                <a:solidFill>
                  <a:srgbClr val="00B050"/>
                </a:solidFill>
              </a:rPr>
              <a:t>completeness, connectedness and directedness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1 local property of the neighborhoods defining the graph: </a:t>
            </a:r>
            <a:r>
              <a:rPr lang="en-US" dirty="0" smtClean="0">
                <a:solidFill>
                  <a:srgbClr val="00B050"/>
                </a:solidFill>
              </a:rPr>
              <a:t>degree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Networks: </a:t>
            </a:r>
            <a:r>
              <a:rPr lang="en-US" b="1" u="sng" dirty="0" smtClean="0">
                <a:solidFill>
                  <a:srgbClr val="0070C0"/>
                </a:solidFill>
              </a:rPr>
              <a:t>1 - 4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95438"/>
            <a:ext cx="4343400" cy="465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95439"/>
            <a:ext cx="4419600" cy="465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26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Networks: </a:t>
            </a:r>
            <a:r>
              <a:rPr lang="en-US" b="1" u="sng" dirty="0" smtClean="0">
                <a:solidFill>
                  <a:srgbClr val="0070C0"/>
                </a:solidFill>
              </a:rPr>
              <a:t>5 - 8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81150"/>
            <a:ext cx="41910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81151"/>
            <a:ext cx="44196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94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Networks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Network [1] is </a:t>
            </a:r>
            <a:r>
              <a:rPr lang="en-US" dirty="0" smtClean="0">
                <a:solidFill>
                  <a:srgbClr val="00B050"/>
                </a:solidFill>
              </a:rPr>
              <a:t>complete</a:t>
            </a:r>
            <a:r>
              <a:rPr lang="en-US" dirty="0" smtClean="0"/>
              <a:t>, the others are not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Networks [1]-[4] are </a:t>
            </a:r>
            <a:r>
              <a:rPr lang="en-US" dirty="0" smtClean="0">
                <a:solidFill>
                  <a:srgbClr val="00B050"/>
                </a:solidFill>
              </a:rPr>
              <a:t>connected</a:t>
            </a:r>
            <a:r>
              <a:rPr lang="en-US" dirty="0" smtClean="0"/>
              <a:t> and the others are not. In networks [7]-[8] there is connectedness within the subgraph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Networks [2] and [5]-[7] are </a:t>
            </a:r>
            <a:r>
              <a:rPr lang="en-US" dirty="0" smtClean="0">
                <a:solidFill>
                  <a:srgbClr val="00B050"/>
                </a:solidFill>
              </a:rPr>
              <a:t>directed</a:t>
            </a:r>
            <a:r>
              <a:rPr lang="en-US" dirty="0" smtClean="0"/>
              <a:t> and the others are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0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Public goods game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Each subject has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tokens</a:t>
                </a:r>
              </a:p>
              <a:p>
                <a:endParaRPr lang="en-US" sz="1100" dirty="0" smtClean="0"/>
              </a:p>
              <a:p>
                <a:pPr marL="0" indent="0" algn="ctr">
                  <a:buNone/>
                </a:pPr>
                <a:r>
                  <a:rPr lang="en-US" b="1" u="sng" dirty="0" smtClean="0">
                    <a:solidFill>
                      <a:srgbClr val="00B050"/>
                    </a:solidFill>
                  </a:rPr>
                  <a:t>Stage 1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: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</a:p>
              <a:p>
                <a:r>
                  <a:rPr lang="en-US" dirty="0" smtClean="0"/>
                  <a:t>Subjects simultaneously contribute 0 </a:t>
                </a:r>
                <a:r>
                  <a:rPr lang="en-US" dirty="0" smtClean="0">
                    <a:sym typeface="Symbol"/>
                  </a:rPr>
                  <a:t>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aseline="-25000" dirty="0" smtClean="0"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 </a:t>
                </a:r>
                <a:r>
                  <a:rPr lang="en-US" i="1" dirty="0" smtClean="0">
                    <a:sym typeface="Symbol"/>
                  </a:rPr>
                  <a:t>y</a:t>
                </a:r>
              </a:p>
              <a:p>
                <a:r>
                  <a:rPr lang="en-US" i="1" dirty="0" smtClean="0">
                    <a:sym typeface="Symbol"/>
                  </a:rPr>
                  <a:t>Payoffs: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acc>
                    <m:r>
                      <a:rPr lang="en-US" b="0" i="0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and 0.25 &lt; </a:t>
                </a:r>
                <a:r>
                  <a:rPr lang="en-US" dirty="0" smtClean="0">
                    <a:sym typeface="Symbol"/>
                  </a:rPr>
                  <a:t> &lt; 1 is the MPCR.</a:t>
                </a:r>
              </a:p>
              <a:p>
                <a:pPr marL="0" indent="0">
                  <a:buNone/>
                </a:pPr>
                <a:endParaRPr lang="en-US" dirty="0">
                  <a:sym typeface="Symbol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ym typeface="Symbol"/>
                  </a:rPr>
                  <a:t>This condition ensures that contributing is socially efficient but strictly dominated for any individual.</a:t>
                </a:r>
                <a:endParaRPr lang="en-US" dirty="0"/>
              </a:p>
              <a:p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 b="-4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25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735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Public goods game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b="1" u="sng" dirty="0" smtClean="0">
                    <a:solidFill>
                      <a:srgbClr val="00B050"/>
                    </a:solidFill>
                  </a:rPr>
                  <a:t>Stage 2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: </a:t>
                </a:r>
              </a:p>
              <a:p>
                <a:pPr marL="0" indent="0" algn="ctr">
                  <a:buNone/>
                </a:pPr>
                <a:endParaRPr lang="en-US" sz="1400" dirty="0" smtClean="0">
                  <a:solidFill>
                    <a:srgbClr val="00B050"/>
                  </a:solidFill>
                </a:endParaRP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dirty="0" smtClean="0"/>
                  <a:t>Subjects learn individual contributions and can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punish</a:t>
                </a:r>
                <a:r>
                  <a:rPr lang="en-US" dirty="0" smtClean="0"/>
                  <a:t> those that they are connected to by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taking away tokens </a:t>
                </a:r>
                <a:r>
                  <a:rPr lang="en-US" dirty="0" smtClean="0"/>
                  <a:t>from them</a:t>
                </a: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dirty="0" smtClean="0"/>
                  <a:t>The cost of reducing one token is 0 &lt; 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c</a:t>
                </a:r>
                <a:r>
                  <a:rPr lang="en-US" dirty="0" smtClean="0"/>
                  <a:t> &lt; 1.</a:t>
                </a: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i="1" dirty="0" smtClean="0">
                    <a:sym typeface="Symbol"/>
                  </a:rPr>
                  <a:t>Payoff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𝑚𝑎𝑥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</m:t>
                        </m:r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p>
                            </m:sSubSup>
                          </m:e>
                        </m:nary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nary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20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756</Words>
  <Application>Microsoft Office PowerPoint</Application>
  <PresentationFormat>On-screen Show (4:3)</PresentationFormat>
  <Paragraphs>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Agency FB</vt:lpstr>
      <vt:lpstr>Aparajita</vt:lpstr>
      <vt:lpstr>Arial</vt:lpstr>
      <vt:lpstr>Calibri</vt:lpstr>
      <vt:lpstr>Cambria Math</vt:lpstr>
      <vt:lpstr>Comic Sans MS</vt:lpstr>
      <vt:lpstr>Symbol</vt:lpstr>
      <vt:lpstr>Office Theme</vt:lpstr>
      <vt:lpstr>Network Architecture, Cooperation and Punishment in Public Good Experiments</vt:lpstr>
      <vt:lpstr>Motivation</vt:lpstr>
      <vt:lpstr>Motivation</vt:lpstr>
      <vt:lpstr>Networks</vt:lpstr>
      <vt:lpstr>Networks: 1 - 4</vt:lpstr>
      <vt:lpstr>Networks: 5 - 8</vt:lpstr>
      <vt:lpstr>Networks</vt:lpstr>
      <vt:lpstr>Public goods game</vt:lpstr>
      <vt:lpstr>Public goods game</vt:lpstr>
      <vt:lpstr>Public goods game</vt:lpstr>
      <vt:lpstr>Experiment</vt:lpstr>
      <vt:lpstr>Experiment</vt:lpstr>
      <vt:lpstr>Experimental design</vt:lpstr>
      <vt:lpstr>Questions</vt:lpstr>
      <vt:lpstr>Networks: 1-4</vt:lpstr>
      <vt:lpstr>Networks: 5-8</vt:lpstr>
      <vt:lpstr>Questions</vt:lpstr>
      <vt:lpstr>Results: Contributions</vt:lpstr>
      <vt:lpstr>Results: Punishment</vt:lpstr>
      <vt:lpstr>Results: Efficiency</vt:lpstr>
      <vt:lpstr>Results: Summing up</vt:lpstr>
      <vt:lpstr>Thank you </vt:lpstr>
    </vt:vector>
  </TitlesOfParts>
  <Company>E.J. OURSO COLLEGE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Architecture, Cooperation and Punishment in Public Good Experiments</dc:title>
  <dc:creator>Sudipta Sarangi</dc:creator>
  <cp:lastModifiedBy>Sudipta</cp:lastModifiedBy>
  <cp:revision>29</cp:revision>
  <dcterms:created xsi:type="dcterms:W3CDTF">2014-07-08T01:58:49Z</dcterms:created>
  <dcterms:modified xsi:type="dcterms:W3CDTF">2016-03-13T05:17:38Z</dcterms:modified>
</cp:coreProperties>
</file>