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3" r:id="rId17"/>
    <p:sldId id="270" r:id="rId18"/>
    <p:sldId id="271" r:id="rId19"/>
    <p:sldId id="274" r:id="rId20"/>
    <p:sldId id="275" r:id="rId21"/>
    <p:sldId id="277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1406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7BB50-48BB-4CA4-88D2-7F4BD733D0A1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1BD-26C5-4E37-B3B1-6CFF8494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089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7BB50-48BB-4CA4-88D2-7F4BD733D0A1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1BD-26C5-4E37-B3B1-6CFF8494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461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7BB50-48BB-4CA4-88D2-7F4BD733D0A1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1BD-26C5-4E37-B3B1-6CFF8494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547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7BB50-48BB-4CA4-88D2-7F4BD733D0A1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1BD-26C5-4E37-B3B1-6CFF8494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69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7BB50-48BB-4CA4-88D2-7F4BD733D0A1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1BD-26C5-4E37-B3B1-6CFF8494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140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7BB50-48BB-4CA4-88D2-7F4BD733D0A1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1BD-26C5-4E37-B3B1-6CFF8494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32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7BB50-48BB-4CA4-88D2-7F4BD733D0A1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1BD-26C5-4E37-B3B1-6CFF8494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985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7BB50-48BB-4CA4-88D2-7F4BD733D0A1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1BD-26C5-4E37-B3B1-6CFF8494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587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7BB50-48BB-4CA4-88D2-7F4BD733D0A1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1BD-26C5-4E37-B3B1-6CFF8494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445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7BB50-48BB-4CA4-88D2-7F4BD733D0A1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1BD-26C5-4E37-B3B1-6CFF8494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430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7BB50-48BB-4CA4-88D2-7F4BD733D0A1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1BD-26C5-4E37-B3B1-6CFF8494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603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7BB50-48BB-4CA4-88D2-7F4BD733D0A1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1B1BD-26C5-4E37-B3B1-6CFF8494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515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09600"/>
            <a:ext cx="8077200" cy="2076451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parajita" pitchFamily="34" charset="0"/>
                <a:cs typeface="Aparajita" pitchFamily="34" charset="0"/>
              </a:rPr>
              <a:t>Network Architecture, Cooperation and Punishment in Public Good Experiments</a:t>
            </a:r>
            <a:endParaRPr lang="en-US" b="1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35052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Jeffrey </a:t>
            </a:r>
            <a:r>
              <a:rPr lang="en-US" b="1" dirty="0">
                <a:solidFill>
                  <a:srgbClr val="0070C0"/>
                </a:solidFill>
              </a:rPr>
              <a:t>Carpenter </a:t>
            </a:r>
            <a:r>
              <a:rPr lang="en-US" b="1" dirty="0" smtClean="0">
                <a:solidFill>
                  <a:srgbClr val="0070C0"/>
                </a:solidFill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</a:rPr>
              <a:t>Shachar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Kariv</a:t>
            </a:r>
            <a:r>
              <a:rPr lang="en-US" b="1" dirty="0" smtClean="0">
                <a:solidFill>
                  <a:srgbClr val="0070C0"/>
                </a:solidFill>
              </a:rPr>
              <a:t>     Andrew </a:t>
            </a:r>
            <a:r>
              <a:rPr lang="en-US" b="1" dirty="0" err="1">
                <a:solidFill>
                  <a:srgbClr val="0070C0"/>
                </a:solidFill>
              </a:rPr>
              <a:t>Schotter</a:t>
            </a:r>
            <a:endParaRPr lang="en-US" b="1" dirty="0">
              <a:solidFill>
                <a:srgbClr val="0070C0"/>
              </a:solidFill>
            </a:endParaRPr>
          </a:p>
          <a:p>
            <a:endParaRPr lang="en-US" dirty="0" smtClean="0"/>
          </a:p>
          <a:p>
            <a:r>
              <a:rPr lang="en-US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Review of Economic Design (2010)</a:t>
            </a:r>
          </a:p>
          <a:p>
            <a:r>
              <a:rPr lang="en-US" i="1" dirty="0" smtClean="0">
                <a:latin typeface="Comic Sans MS" panose="030F0702030302020204" pitchFamily="66" charset="0"/>
              </a:rPr>
              <a:t>Special Issue in Honor of Leonid </a:t>
            </a:r>
            <a:r>
              <a:rPr lang="en-US" i="1" dirty="0" err="1" smtClean="0">
                <a:latin typeface="Comic Sans MS" panose="030F0702030302020204" pitchFamily="66" charset="0"/>
              </a:rPr>
              <a:t>Hurwicz</a:t>
            </a:r>
            <a:endParaRPr lang="en-US" i="1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46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Public goods game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Punishment cannot deter free-riding under any networks architecture. 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This follows by Backward Induction.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450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Experiment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953000"/>
          </a:xfrm>
        </p:spPr>
        <p:txBody>
          <a:bodyPr>
            <a:noAutofit/>
          </a:bodyPr>
          <a:lstStyle/>
          <a:p>
            <a:r>
              <a:rPr lang="en-US" dirty="0" smtClean="0"/>
              <a:t>Done at NYU and </a:t>
            </a:r>
            <a:r>
              <a:rPr lang="en-US" dirty="0" smtClean="0"/>
              <a:t>UC </a:t>
            </a:r>
            <a:r>
              <a:rPr lang="en-US" dirty="0" smtClean="0"/>
              <a:t>Berkeley</a:t>
            </a:r>
          </a:p>
          <a:p>
            <a:r>
              <a:rPr lang="en-US" dirty="0" smtClean="0"/>
              <a:t>Undergraduate students with no prior experience in these types of experiments</a:t>
            </a:r>
          </a:p>
          <a:p>
            <a:r>
              <a:rPr lang="en-US" dirty="0" smtClean="0"/>
              <a:t>y = 25; </a:t>
            </a:r>
            <a:r>
              <a:rPr lang="en-US" dirty="0" smtClean="0">
                <a:sym typeface="Symbol"/>
              </a:rPr>
              <a:t> = 0.4 and c = 0.5. </a:t>
            </a:r>
          </a:p>
          <a:p>
            <a:r>
              <a:rPr lang="en-US" dirty="0" smtClean="0">
                <a:sym typeface="Symbol"/>
              </a:rPr>
              <a:t>Participation fee = $5</a:t>
            </a:r>
          </a:p>
          <a:p>
            <a:r>
              <a:rPr lang="en-US" dirty="0" smtClean="0">
                <a:sym typeface="Symbol"/>
              </a:rPr>
              <a:t>Each session had 15 rounds and the network was held constant in each session</a:t>
            </a:r>
          </a:p>
          <a:p>
            <a:r>
              <a:rPr lang="en-US" dirty="0" smtClean="0">
                <a:sym typeface="Symbol"/>
              </a:rPr>
              <a:t>Same was true for subject </a:t>
            </a:r>
            <a:r>
              <a:rPr lang="en-US" dirty="0" smtClean="0">
                <a:sym typeface="Symbol"/>
              </a:rPr>
              <a:t>type </a:t>
            </a:r>
            <a:r>
              <a:rPr lang="en-US" dirty="0" smtClean="0">
                <a:sym typeface="Symbol"/>
              </a:rPr>
              <a:t>(A, B, C, D)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459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Experiment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/>
              <a:t>In each round the 4 person network was formed randomly by drawing one person from each of the 4 types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/>
              <a:t>At the end of </a:t>
            </a:r>
            <a:r>
              <a:rPr lang="en-US" dirty="0" smtClean="0">
                <a:solidFill>
                  <a:srgbClr val="00B050"/>
                </a:solidFill>
              </a:rPr>
              <a:t>Stage 1</a:t>
            </a:r>
            <a:r>
              <a:rPr lang="en-US" dirty="0" smtClean="0"/>
              <a:t>, subjects knew the contributions of the persons they were connected to and total group contribution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/>
              <a:t>At the end of </a:t>
            </a:r>
            <a:r>
              <a:rPr lang="en-US" dirty="0" smtClean="0">
                <a:solidFill>
                  <a:srgbClr val="00B050"/>
                </a:solidFill>
              </a:rPr>
              <a:t>Stage 2</a:t>
            </a:r>
            <a:r>
              <a:rPr lang="en-US" dirty="0" smtClean="0"/>
              <a:t> they knew their total payoff net of all punishment decisions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097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Experimental design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219200"/>
            <a:ext cx="51054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908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Q</a:t>
            </a:r>
            <a:r>
              <a:rPr lang="en-US" b="1" dirty="0" smtClean="0">
                <a:solidFill>
                  <a:srgbClr val="0070C0"/>
                </a:solidFill>
              </a:rPr>
              <a:t>uestions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525963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solidFill>
                  <a:srgbClr val="00B050"/>
                </a:solidFill>
              </a:rPr>
              <a:t>Completeness:</a:t>
            </a:r>
            <a:r>
              <a:rPr lang="en-US" dirty="0" smtClean="0"/>
              <a:t> Compare [1] to the undirected circle [3] and undirected star [4]. The last 2 are both connected and undirected, but </a:t>
            </a:r>
            <a:r>
              <a:rPr lang="en-US" i="1" dirty="0" smtClean="0"/>
              <a:t>incomplete</a:t>
            </a:r>
            <a:r>
              <a:rPr lang="en-US" dirty="0" smtClean="0"/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solidFill>
                  <a:srgbClr val="00B050"/>
                </a:solidFill>
              </a:rPr>
              <a:t>Connectedness:</a:t>
            </a:r>
            <a:r>
              <a:rPr lang="en-US" dirty="0" smtClean="0"/>
              <a:t> Compare directed circle [2] to line [6], because removing one link makes the circle </a:t>
            </a:r>
            <a:r>
              <a:rPr lang="en-US" i="1" dirty="0" smtClean="0"/>
              <a:t>disconnected</a:t>
            </a:r>
            <a:r>
              <a:rPr lang="en-US" dirty="0" smtClean="0"/>
              <a:t>. Compare [2] to disconnected directed circle [7] and undirected circle [3] to disconnected undirected circle [8].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933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Networks: 1-4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95438"/>
            <a:ext cx="4343400" cy="4652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595439"/>
            <a:ext cx="4419600" cy="4652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350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Networks: 5-8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81150"/>
            <a:ext cx="4191000" cy="451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581151"/>
            <a:ext cx="4419600" cy="451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208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Questions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solidFill>
                  <a:srgbClr val="00B050"/>
                </a:solidFill>
              </a:rPr>
              <a:t>Directedness:</a:t>
            </a:r>
            <a:r>
              <a:rPr lang="en-US" dirty="0" smtClean="0"/>
              <a:t> Compare directed and undirected circles [2] and [3] and stars [5] and [4]. Compare disconnected directed and undirected circles [7] and [8].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solidFill>
                  <a:srgbClr val="00B050"/>
                </a:solidFill>
              </a:rPr>
              <a:t>Degree:</a:t>
            </a:r>
            <a:r>
              <a:rPr lang="en-US" dirty="0" smtClean="0"/>
              <a:t> Test whether subjects who have same in-degree and out-degree behave differently in different networks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844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Results: Contributions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is a great deal of variation in contribution depending on the network </a:t>
            </a:r>
          </a:p>
          <a:p>
            <a:r>
              <a:rPr lang="en-US" dirty="0" smtClean="0"/>
              <a:t>Connected networks within which everyone is monitored have significantly higher contributions (5 tokens more or 20% more) than disconnected networks. 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Complete network no different from other connected networks. 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No difference in other properties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840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Results: Punishment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punishment is used to maintain or increase contributions in directed networks</a:t>
            </a:r>
          </a:p>
          <a:p>
            <a:r>
              <a:rPr lang="en-US" dirty="0" smtClean="0"/>
              <a:t>Completeness and directedness play a role in punishment: In the complete network where policing free-riding is decentralized, sanctions are low. In the directed network, where only one person must sanction, they are high. 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Punishing involves coordination issues.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529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Motivation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525963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 smtClean="0"/>
              <a:t>Can self interested individuals cooperate to achieve socially efficient outcomes?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 smtClean="0"/>
              <a:t>Typical </a:t>
            </a:r>
            <a:r>
              <a:rPr lang="en-US" dirty="0" smtClean="0"/>
              <a:t>public goods experiments find </a:t>
            </a:r>
            <a:r>
              <a:rPr lang="en-US" dirty="0" smtClean="0"/>
              <a:t>provision </a:t>
            </a:r>
            <a:r>
              <a:rPr lang="en-US" dirty="0" smtClean="0"/>
              <a:t>to be</a:t>
            </a:r>
            <a:r>
              <a:rPr lang="en-US" dirty="0" smtClean="0"/>
              <a:t> </a:t>
            </a:r>
            <a:r>
              <a:rPr lang="en-US" i="1" dirty="0" smtClean="0"/>
              <a:t>low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solidFill>
                  <a:srgbClr val="00B050"/>
                </a:solidFill>
              </a:rPr>
              <a:t>Fehr and </a:t>
            </a:r>
            <a:r>
              <a:rPr lang="en-US" dirty="0" err="1" smtClean="0">
                <a:solidFill>
                  <a:srgbClr val="00B050"/>
                </a:solidFill>
              </a:rPr>
              <a:t>Gachter</a:t>
            </a:r>
            <a:r>
              <a:rPr lang="en-US" dirty="0" smtClean="0">
                <a:solidFill>
                  <a:srgbClr val="00B050"/>
                </a:solidFill>
              </a:rPr>
              <a:t> (2000): </a:t>
            </a:r>
            <a:r>
              <a:rPr lang="en-US" dirty="0" smtClean="0"/>
              <a:t>If contributions can be monitored and those not contributing punishable, </a:t>
            </a:r>
            <a:r>
              <a:rPr lang="en-US" i="1" dirty="0" smtClean="0"/>
              <a:t>provision is high</a:t>
            </a:r>
            <a:r>
              <a:rPr lang="en-US" dirty="0" smtClean="0"/>
              <a:t>!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 smtClean="0"/>
              <a:t>This strand of literature assumes </a:t>
            </a:r>
            <a:r>
              <a:rPr lang="en-US" dirty="0" smtClean="0">
                <a:solidFill>
                  <a:srgbClr val="00B050"/>
                </a:solidFill>
              </a:rPr>
              <a:t>full monitoring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250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Results: Efficiency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Connected networks are the most efficient while disconnected networks are the least. </a:t>
            </a:r>
            <a:endParaRPr lang="en-US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Adding or removing edges does not necessarily increase or decrease </a:t>
            </a:r>
            <a:r>
              <a:rPr lang="en-US" dirty="0" smtClean="0"/>
              <a:t>efficiency.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Complete network is better for efficiency since it introduces the possibility of free </a:t>
            </a:r>
            <a:r>
              <a:rPr lang="en-US" dirty="0" err="1" smtClean="0"/>
              <a:t>rd</a:t>
            </a:r>
            <a:r>
              <a:rPr lang="en-US" dirty="0" smtClean="0"/>
              <a:t>==</a:t>
            </a:r>
            <a:r>
              <a:rPr lang="en-US" dirty="0" err="1" smtClean="0"/>
              <a:t>iding</a:t>
            </a:r>
            <a:r>
              <a:rPr lang="en-US" dirty="0" smtClean="0"/>
              <a:t> in punishment.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396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Results: Summing up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b="1" i="1" dirty="0" smtClean="0"/>
              <a:t>“Optimal” number of edges in this game?</a:t>
            </a:r>
          </a:p>
          <a:p>
            <a:pPr marL="0" indent="0">
              <a:buNone/>
            </a:pPr>
            <a:r>
              <a:rPr lang="en-US" sz="2600" i="1" dirty="0" smtClean="0">
                <a:solidFill>
                  <a:srgbClr val="00B050"/>
                </a:solidFill>
              </a:rPr>
              <a:t>Based on the results and using efficiency as a criteria, 1-4 edges are good (too few edges), same for 9-12 edges. 5-8 edges is not good (too much punishment relative to contributions).</a:t>
            </a:r>
          </a:p>
          <a:p>
            <a:pPr marL="0" indent="0">
              <a:buNone/>
            </a:pPr>
            <a:endParaRPr lang="en-US" sz="1400" i="1" dirty="0" smtClean="0">
              <a:solidFill>
                <a:srgbClr val="00B050"/>
              </a:solidFill>
            </a:endParaRPr>
          </a:p>
          <a:p>
            <a:r>
              <a:rPr lang="en-US" sz="3000" b="1" dirty="0"/>
              <a:t>Take away</a:t>
            </a:r>
            <a:r>
              <a:rPr lang="en-US" sz="3000" dirty="0"/>
              <a:t>: </a:t>
            </a:r>
          </a:p>
          <a:p>
            <a:pPr marL="0" indent="0">
              <a:buNone/>
            </a:pPr>
            <a:r>
              <a:rPr lang="en-US" sz="2600" i="1" dirty="0">
                <a:solidFill>
                  <a:srgbClr val="00B050"/>
                </a:solidFill>
              </a:rPr>
              <a:t>Network architecture matters for behavior and outcomes in public goods experiments. Connectedness is particularly important for desirable </a:t>
            </a:r>
            <a:r>
              <a:rPr lang="en-US" sz="2600" i="1" dirty="0" smtClean="0">
                <a:solidFill>
                  <a:srgbClr val="00B050"/>
                </a:solidFill>
              </a:rPr>
              <a:t>outcomes.</a:t>
            </a:r>
            <a:endParaRPr lang="en-US" sz="2600" i="1" dirty="0">
              <a:solidFill>
                <a:srgbClr val="00B050"/>
              </a:solidFill>
            </a:endParaRPr>
          </a:p>
          <a:p>
            <a:endParaRPr lang="en-US" sz="2100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536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828800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b="1" dirty="0">
                <a:solidFill>
                  <a:srgbClr val="C00000"/>
                </a:solidFill>
                <a:latin typeface="Agency FB" pitchFamily="34" charset="0"/>
              </a:rPr>
              <a:t>Thank you</a:t>
            </a:r>
            <a:br>
              <a:rPr lang="en-US" sz="8000" b="1" dirty="0">
                <a:solidFill>
                  <a:srgbClr val="C00000"/>
                </a:solidFill>
                <a:latin typeface="Agency FB" pitchFamily="34" charset="0"/>
              </a:rPr>
            </a:b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	</a:t>
            </a:r>
            <a:endParaRPr lang="en-US" sz="6000" b="1" dirty="0">
              <a:solidFill>
                <a:srgbClr val="C00000"/>
              </a:solidFill>
              <a:latin typeface="Agency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175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Motivation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practice, individuals are bound by a social network</a:t>
            </a:r>
          </a:p>
          <a:p>
            <a:pPr marL="0" indent="0">
              <a:buNone/>
            </a:pPr>
            <a:r>
              <a:rPr lang="en-US" dirty="0" smtClean="0">
                <a:sym typeface="Symbol"/>
              </a:rPr>
              <a:t>   </a:t>
            </a:r>
            <a:r>
              <a:rPr lang="en-US" sz="2800" dirty="0" smtClean="0">
                <a:sym typeface="Symbol"/>
              </a:rPr>
              <a:t>	 </a:t>
            </a:r>
            <a:r>
              <a:rPr lang="en-US" sz="2800" dirty="0" smtClean="0">
                <a:solidFill>
                  <a:srgbClr val="00B050"/>
                </a:solidFill>
                <a:sym typeface="Symbol"/>
              </a:rPr>
              <a:t>Monitoring can only be partial!</a:t>
            </a:r>
          </a:p>
          <a:p>
            <a:r>
              <a:rPr lang="en-US" dirty="0" smtClean="0">
                <a:solidFill>
                  <a:srgbClr val="C00000"/>
                </a:solidFill>
                <a:sym typeface="Symbol"/>
              </a:rPr>
              <a:t>Questions</a:t>
            </a:r>
          </a:p>
          <a:p>
            <a:pPr lvl="1"/>
            <a:r>
              <a:rPr lang="en-US" dirty="0" smtClean="0">
                <a:sym typeface="Symbol"/>
              </a:rPr>
              <a:t>Can partial monitoring restore cooperation?</a:t>
            </a:r>
          </a:p>
          <a:p>
            <a:pPr lvl="1"/>
            <a:r>
              <a:rPr lang="en-US" dirty="0" smtClean="0">
                <a:sym typeface="Symbol"/>
              </a:rPr>
              <a:t>Does the network structure matter?</a:t>
            </a:r>
          </a:p>
          <a:p>
            <a:pPr lvl="1"/>
            <a:r>
              <a:rPr lang="en-US" dirty="0" smtClean="0">
                <a:sym typeface="Symbol"/>
              </a:rPr>
              <a:t>If so, how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in terms of </a:t>
            </a:r>
            <a:r>
              <a:rPr lang="en-US" i="1" dirty="0" smtClean="0">
                <a:sym typeface="Symbol"/>
              </a:rPr>
              <a:t>provision</a:t>
            </a:r>
            <a:r>
              <a:rPr lang="en-US" dirty="0" smtClean="0">
                <a:sym typeface="Symbol"/>
              </a:rPr>
              <a:t>, </a:t>
            </a:r>
            <a:r>
              <a:rPr lang="en-US" i="1" dirty="0" smtClean="0">
                <a:sym typeface="Symbol"/>
              </a:rPr>
              <a:t>punishment</a:t>
            </a:r>
            <a:r>
              <a:rPr lang="en-US" dirty="0" smtClean="0">
                <a:sym typeface="Symbol"/>
              </a:rPr>
              <a:t> and </a:t>
            </a:r>
            <a:r>
              <a:rPr lang="en-US" i="1" dirty="0" smtClean="0">
                <a:sym typeface="Symbol"/>
              </a:rPr>
              <a:t>efficiency</a:t>
            </a:r>
            <a:r>
              <a:rPr lang="en-US" dirty="0" smtClean="0">
                <a:sym typeface="Symbol"/>
              </a:rPr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779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Networks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8 different 4 person networks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3 global properties: </a:t>
            </a:r>
            <a:r>
              <a:rPr lang="en-US" dirty="0" smtClean="0">
                <a:solidFill>
                  <a:srgbClr val="00B050"/>
                </a:solidFill>
              </a:rPr>
              <a:t>completeness, connectedness and directedness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1 local property of the neighborhoods defining the graph: </a:t>
            </a:r>
            <a:r>
              <a:rPr lang="en-US" dirty="0" smtClean="0">
                <a:solidFill>
                  <a:srgbClr val="00B050"/>
                </a:solidFill>
              </a:rPr>
              <a:t>degree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62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Networks: </a:t>
            </a:r>
            <a:r>
              <a:rPr lang="en-US" b="1" u="sng" dirty="0" smtClean="0">
                <a:solidFill>
                  <a:srgbClr val="0070C0"/>
                </a:solidFill>
              </a:rPr>
              <a:t>1 - 4</a:t>
            </a:r>
            <a:endParaRPr lang="en-US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95438"/>
            <a:ext cx="4343400" cy="4652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595439"/>
            <a:ext cx="4419600" cy="4652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7265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Networks: </a:t>
            </a:r>
            <a:r>
              <a:rPr lang="en-US" b="1" u="sng" dirty="0" smtClean="0">
                <a:solidFill>
                  <a:srgbClr val="0070C0"/>
                </a:solidFill>
              </a:rPr>
              <a:t>5 - 8</a:t>
            </a:r>
            <a:endParaRPr lang="en-US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81150"/>
            <a:ext cx="4191000" cy="451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581151"/>
            <a:ext cx="4419600" cy="451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6943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Networks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US" dirty="0" smtClean="0"/>
              <a:t>Network [1] is </a:t>
            </a:r>
            <a:r>
              <a:rPr lang="en-US" dirty="0" smtClean="0">
                <a:solidFill>
                  <a:srgbClr val="00B050"/>
                </a:solidFill>
              </a:rPr>
              <a:t>complete</a:t>
            </a:r>
            <a:r>
              <a:rPr lang="en-US" dirty="0" smtClean="0"/>
              <a:t>, the others are not</a:t>
            </a:r>
          </a:p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US" dirty="0" smtClean="0"/>
              <a:t>Networks [1]-[4] are </a:t>
            </a:r>
            <a:r>
              <a:rPr lang="en-US" dirty="0" smtClean="0">
                <a:solidFill>
                  <a:srgbClr val="00B050"/>
                </a:solidFill>
              </a:rPr>
              <a:t>connected</a:t>
            </a:r>
            <a:r>
              <a:rPr lang="en-US" dirty="0" smtClean="0"/>
              <a:t> and the others are not. In networks [7]-[8] there is connectedness within the subgraph </a:t>
            </a:r>
          </a:p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US" dirty="0" smtClean="0"/>
              <a:t>Networks [2] and [5]-[7] are </a:t>
            </a:r>
            <a:r>
              <a:rPr lang="en-US" dirty="0" smtClean="0">
                <a:solidFill>
                  <a:srgbClr val="00B050"/>
                </a:solidFill>
              </a:rPr>
              <a:t>directed</a:t>
            </a:r>
            <a:r>
              <a:rPr lang="en-US" dirty="0" smtClean="0"/>
              <a:t> and the others are not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003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Public goods game</a:t>
            </a:r>
            <a:endParaRPr lang="en-US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dirty="0" smtClean="0"/>
                  <a:t>Each subject has </a:t>
                </a:r>
                <a:r>
                  <a:rPr lang="en-US" i="1" dirty="0" smtClean="0"/>
                  <a:t>y</a:t>
                </a:r>
                <a:r>
                  <a:rPr lang="en-US" dirty="0" smtClean="0"/>
                  <a:t> tokens</a:t>
                </a:r>
              </a:p>
              <a:p>
                <a:endParaRPr lang="en-US" sz="1100" dirty="0" smtClean="0"/>
              </a:p>
              <a:p>
                <a:pPr marL="0" indent="0" algn="ctr">
                  <a:buNone/>
                </a:pPr>
                <a:r>
                  <a:rPr lang="en-US" b="1" u="sng" dirty="0" smtClean="0">
                    <a:solidFill>
                      <a:srgbClr val="00B050"/>
                    </a:solidFill>
                  </a:rPr>
                  <a:t>Stage 1</a:t>
                </a:r>
                <a:r>
                  <a:rPr lang="en-US" b="1" dirty="0" smtClean="0">
                    <a:solidFill>
                      <a:srgbClr val="00B050"/>
                    </a:solidFill>
                  </a:rPr>
                  <a:t>:</a:t>
                </a:r>
                <a:r>
                  <a:rPr lang="en-US" dirty="0" smtClean="0">
                    <a:solidFill>
                      <a:srgbClr val="00B050"/>
                    </a:solidFill>
                  </a:rPr>
                  <a:t> </a:t>
                </a:r>
              </a:p>
              <a:p>
                <a:r>
                  <a:rPr lang="en-US" dirty="0" smtClean="0"/>
                  <a:t>Subjects simultaneously contribute 0 </a:t>
                </a:r>
                <a:r>
                  <a:rPr lang="en-US" dirty="0" smtClean="0">
                    <a:sym typeface="Symbol"/>
                  </a:rPr>
                  <a:t>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sym typeface="Symbol"/>
                          </a:rPr>
                          <m:t>𝑔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sym typeface="Symbol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baseline="-25000" dirty="0" smtClean="0">
                    <a:sym typeface="Symbol"/>
                  </a:rPr>
                  <a:t> </a:t>
                </a:r>
                <a:r>
                  <a:rPr lang="en-US" dirty="0" smtClean="0">
                    <a:sym typeface="Symbol"/>
                  </a:rPr>
                  <a:t> </a:t>
                </a:r>
                <a:r>
                  <a:rPr lang="en-US" i="1" dirty="0" smtClean="0">
                    <a:sym typeface="Symbol"/>
                  </a:rPr>
                  <a:t>y</a:t>
                </a:r>
              </a:p>
              <a:p>
                <a:r>
                  <a:rPr lang="en-US" i="1" dirty="0" smtClean="0">
                    <a:sym typeface="Symbol"/>
                  </a:rPr>
                  <a:t>Payoffs: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bSup>
                  </m:oMath>
                </a14:m>
                <a:r>
                  <a:rPr lang="en-US" dirty="0" smtClean="0"/>
                  <a:t>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𝛼</m:t>
                    </m:r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𝑔</m:t>
                        </m:r>
                      </m:e>
                    </m:acc>
                  </m:oMath>
                </a14:m>
                <a:r>
                  <a:rPr lang="en-US" dirty="0" smtClean="0"/>
                  <a:t> where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𝑔</m:t>
                        </m:r>
                      </m:e>
                    </m:acc>
                    <m:r>
                      <a:rPr lang="en-US" b="0" i="0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𝑔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e>
                    </m:nary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	and 0.25 &lt; </a:t>
                </a:r>
                <a:r>
                  <a:rPr lang="en-US" dirty="0" smtClean="0">
                    <a:sym typeface="Symbol"/>
                  </a:rPr>
                  <a:t> &lt; 1 is the MPCR.</a:t>
                </a:r>
              </a:p>
              <a:p>
                <a:pPr marL="0" indent="0">
                  <a:buNone/>
                </a:pPr>
                <a:endParaRPr lang="en-US" dirty="0">
                  <a:sym typeface="Symbol"/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sym typeface="Symbol"/>
                  </a:rPr>
                  <a:t>This condition ensures that contributing is socially efficient but strictly dominated for any individual.</a:t>
                </a:r>
                <a:endParaRPr lang="en-US" dirty="0"/>
              </a:p>
              <a:p>
                <a:endParaRPr lang="en-US" i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617" b="-41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8254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735" y="4572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Public goods game</a:t>
            </a:r>
            <a:endParaRPr lang="en-US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:r>
                  <a:rPr lang="en-US" b="1" u="sng" dirty="0" smtClean="0">
                    <a:solidFill>
                      <a:srgbClr val="00B050"/>
                    </a:solidFill>
                  </a:rPr>
                  <a:t>Stage 2</a:t>
                </a:r>
                <a:r>
                  <a:rPr lang="en-US" b="1" dirty="0" smtClean="0">
                    <a:solidFill>
                      <a:srgbClr val="00B050"/>
                    </a:solidFill>
                  </a:rPr>
                  <a:t>: </a:t>
                </a:r>
              </a:p>
              <a:p>
                <a:pPr marL="0" indent="0" algn="ctr">
                  <a:buNone/>
                </a:pPr>
                <a:endParaRPr lang="en-US" sz="1400" dirty="0" smtClean="0">
                  <a:solidFill>
                    <a:srgbClr val="00B050"/>
                  </a:solidFill>
                </a:endParaRPr>
              </a:p>
              <a:p>
                <a:pPr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en-US" dirty="0" smtClean="0"/>
                  <a:t>Subjects learn individual contributions and can </a:t>
                </a:r>
                <a:r>
                  <a:rPr lang="en-US" dirty="0" smtClean="0">
                    <a:solidFill>
                      <a:srgbClr val="00B050"/>
                    </a:solidFill>
                  </a:rPr>
                  <a:t>punish</a:t>
                </a:r>
                <a:r>
                  <a:rPr lang="en-US" dirty="0" smtClean="0"/>
                  <a:t> those that they are connected to by </a:t>
                </a:r>
                <a:r>
                  <a:rPr lang="en-US" dirty="0" smtClean="0">
                    <a:solidFill>
                      <a:srgbClr val="00B050"/>
                    </a:solidFill>
                  </a:rPr>
                  <a:t>taking away tokens </a:t>
                </a:r>
                <a:r>
                  <a:rPr lang="en-US" dirty="0" smtClean="0"/>
                  <a:t>from them</a:t>
                </a:r>
              </a:p>
              <a:p>
                <a:pPr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en-US" dirty="0" smtClean="0"/>
                  <a:t>The cost of reducing one token is 0 &lt; </a:t>
                </a:r>
                <a:r>
                  <a:rPr lang="en-US" i="1" dirty="0" smtClean="0">
                    <a:solidFill>
                      <a:srgbClr val="00B050"/>
                    </a:solidFill>
                  </a:rPr>
                  <a:t>c</a:t>
                </a:r>
                <a:r>
                  <a:rPr lang="en-US" dirty="0" smtClean="0"/>
                  <a:t> &lt; 1.</a:t>
                </a:r>
              </a:p>
              <a:p>
                <a:pPr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en-US" i="1" dirty="0" smtClean="0">
                    <a:sym typeface="Symbol"/>
                  </a:rPr>
                  <a:t>Payoff</a:t>
                </a:r>
                <a:r>
                  <a:rPr lang="en-US" dirty="0" smtClean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𝑚𝑎𝑥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0,</m:t>
                        </m:r>
                        <m:sSubSup>
                          <m:sSub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</a:rPr>
                              <m:t>𝜋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</m:sub>
                          <m:sup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sup>
                        </m:sSubSup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Sup>
                              <m:sSub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𝑗</m:t>
                                </m:r>
                              </m:sup>
                            </m:sSubSup>
                          </m:e>
                        </m:nary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Sup>
                              <m:sSub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𝑗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𝑖</m:t>
                                </m:r>
                              </m:sup>
                            </m:sSubSup>
                          </m:e>
                        </m:nary>
                      </m:e>
                    </m:d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2206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756</Words>
  <Application>Microsoft Office PowerPoint</Application>
  <PresentationFormat>On-screen Show (4:3)</PresentationFormat>
  <Paragraphs>89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Agency FB</vt:lpstr>
      <vt:lpstr>Aparajita</vt:lpstr>
      <vt:lpstr>Arial</vt:lpstr>
      <vt:lpstr>Calibri</vt:lpstr>
      <vt:lpstr>Cambria Math</vt:lpstr>
      <vt:lpstr>Comic Sans MS</vt:lpstr>
      <vt:lpstr>Symbol</vt:lpstr>
      <vt:lpstr>Office Theme</vt:lpstr>
      <vt:lpstr>Network Architecture, Cooperation and Punishment in Public Good Experiments</vt:lpstr>
      <vt:lpstr>Motivation</vt:lpstr>
      <vt:lpstr>Motivation</vt:lpstr>
      <vt:lpstr>Networks</vt:lpstr>
      <vt:lpstr>Networks: 1 - 4</vt:lpstr>
      <vt:lpstr>Networks: 5 - 8</vt:lpstr>
      <vt:lpstr>Networks</vt:lpstr>
      <vt:lpstr>Public goods game</vt:lpstr>
      <vt:lpstr>Public goods game</vt:lpstr>
      <vt:lpstr>Public goods game</vt:lpstr>
      <vt:lpstr>Experiment</vt:lpstr>
      <vt:lpstr>Experiment</vt:lpstr>
      <vt:lpstr>Experimental design</vt:lpstr>
      <vt:lpstr>Questions</vt:lpstr>
      <vt:lpstr>Networks: 1-4</vt:lpstr>
      <vt:lpstr>Networks: 5-8</vt:lpstr>
      <vt:lpstr>Questions</vt:lpstr>
      <vt:lpstr>Results: Contributions</vt:lpstr>
      <vt:lpstr>Results: Punishment</vt:lpstr>
      <vt:lpstr>Results: Efficiency</vt:lpstr>
      <vt:lpstr>Results: Summing up</vt:lpstr>
      <vt:lpstr>Thank you </vt:lpstr>
    </vt:vector>
  </TitlesOfParts>
  <Company>E.J. OURSO COLLEGE OF BUSINESS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Architecture, Cooperation and Punishment in Public Good Experiments</dc:title>
  <dc:creator>Sudipta Sarangi</dc:creator>
  <cp:lastModifiedBy>Sudipta</cp:lastModifiedBy>
  <cp:revision>29</cp:revision>
  <dcterms:created xsi:type="dcterms:W3CDTF">2014-07-08T01:58:49Z</dcterms:created>
  <dcterms:modified xsi:type="dcterms:W3CDTF">2016-03-13T05:17:38Z</dcterms:modified>
</cp:coreProperties>
</file>